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1" r:id="rId10"/>
    <p:sldId id="262" r:id="rId11"/>
    <p:sldId id="26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411B"/>
    <a:srgbClr val="4F54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814" y="-9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Доходы всего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6053667648039145E-2"/>
                  <c:y val="-0.324953046788910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1277919474668287E-2"/>
                  <c:y val="-0.23680154249030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8039.1</c:v>
                </c:pt>
                <c:pt idx="1">
                  <c:v>11521.8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105543936"/>
        <c:axId val="106445440"/>
        <c:axId val="0"/>
      </c:bar3DChart>
      <c:catAx>
        <c:axId val="10554393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2">
                    <a:lumMod val="50000"/>
                  </a:schemeClr>
                </a:solidFill>
              </a:defRPr>
            </a:pPr>
            <a:endParaRPr lang="ru-RU"/>
          </a:p>
        </c:txPr>
        <c:crossAx val="106445440"/>
        <c:crosses val="autoZero"/>
        <c:auto val="1"/>
        <c:lblAlgn val="ctr"/>
        <c:lblOffset val="100"/>
        <c:noMultiLvlLbl val="0"/>
      </c:catAx>
      <c:valAx>
        <c:axId val="1064454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055439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44941664017703E-2"/>
          <c:y val="0.37852059647693481"/>
          <c:w val="0.86449834587174279"/>
          <c:h val="0.5345853547136735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8073.9</c:v>
                </c:pt>
                <c:pt idx="1">
                  <c:v>1247.4000000000001</c:v>
                </c:pt>
                <c:pt idx="2">
                  <c:v>2200.5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6.2582963950599896E-2"/>
          <c:y val="4.5485378167857839E-2"/>
          <c:w val="0.82451003833712522"/>
          <c:h val="0.25937032128705328"/>
        </c:manualLayout>
      </c:layout>
      <c:overlay val="0"/>
      <c:txPr>
        <a:bodyPr/>
        <a:lstStyle/>
        <a:p>
          <a:pPr>
            <a:defRPr b="1">
              <a:solidFill>
                <a:schemeClr val="accent6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5416666666666666E-2"/>
                  <c:y val="-0.2750000000000000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125E-2"/>
                  <c:y val="-0.19062499999999988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10084.4</c:v>
                </c:pt>
                <c:pt idx="1">
                  <c:v>9330.7999999999993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105691008"/>
        <c:axId val="105692160"/>
        <c:axId val="0"/>
      </c:bar3DChart>
      <c:catAx>
        <c:axId val="10569100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2000" b="1"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105692160"/>
        <c:crosses val="autoZero"/>
        <c:auto val="1"/>
        <c:lblAlgn val="ctr"/>
        <c:lblOffset val="100"/>
        <c:noMultiLvlLbl val="0"/>
      </c:catAx>
      <c:valAx>
        <c:axId val="10569216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05691008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2800" b="1">
              <a:solidFill>
                <a:schemeClr val="accent5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0.66149</cdr:x>
      <cdr:y>0.17719</cdr:y>
    </cdr:from>
    <cdr:to>
      <cdr:x>0.81505</cdr:x>
      <cdr:y>0.31893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32448" y="720080"/>
          <a:ext cx="936104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solidFill>
                <a:schemeClr val="accent6">
                  <a:lumMod val="75000"/>
                </a:schemeClr>
              </a:solidFill>
            </a:rPr>
            <a:t>92,5</a:t>
          </a:r>
          <a:endParaRPr lang="ru-RU" sz="2400" b="1" dirty="0" smtClean="0">
            <a:solidFill>
              <a:schemeClr val="accent6">
                <a:lumMod val="75000"/>
              </a:schemeClr>
            </a:solidFill>
          </a:endParaRPr>
        </a:p>
        <a:p xmlns:a="http://schemas.openxmlformats.org/drawingml/2006/main">
          <a:endParaRPr lang="ru-RU" sz="2400" b="1" dirty="0" smtClean="0">
            <a:solidFill>
              <a:schemeClr val="accent6">
                <a:lumMod val="75000"/>
              </a:schemeClr>
            </a:solidFill>
          </a:endParaRPr>
        </a:p>
        <a:p xmlns:a="http://schemas.openxmlformats.org/drawingml/2006/main">
          <a:endParaRPr lang="ru-RU" sz="2400" b="1" dirty="0">
            <a:solidFill>
              <a:schemeClr val="accent6">
                <a:lumMod val="75000"/>
              </a:schemeClr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sp04048@donpac.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C:\Users\Хеда\Desktop\Актуально\снова ленинское\Солнце-жжет-как-крапи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085184"/>
            <a:ext cx="8424936" cy="1584176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Отчет об исполнении  бюджета Ленинского сельского поселения Зимовниковского района за 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2021 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год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122" name="AutoShape 2" descr="https://lucidgypsy.files.wordpress.com/2013/12/sky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772400" cy="147002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Бюджет для граждан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Хеда\Desktop\Актуально\снова ленинское\Солнце-жжет-как-крапи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180528" y="0"/>
            <a:ext cx="93245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РАСХОДЫ БЮДЖЕТА ПОСЕЛЕНИЯ В РАМКАХ МУНИЦИПАЛЬНЫХ ЦЕЛЕВЫХ ПРОГРАММ </a:t>
            </a:r>
            <a:r>
              <a:rPr lang="ru-RU" sz="2800" b="1" dirty="0" smtClean="0">
                <a:solidFill>
                  <a:srgbClr val="FF0000"/>
                </a:solidFill>
              </a:rPr>
              <a:t>(ПРОДОЛЖЕНИЕ)</a:t>
            </a:r>
            <a:endParaRPr lang="ru-RU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394620"/>
              </p:ext>
            </p:extLst>
          </p:nvPr>
        </p:nvGraphicFramePr>
        <p:xfrm>
          <a:off x="179512" y="1340768"/>
          <a:ext cx="8784976" cy="373001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666155"/>
                <a:gridCol w="1312355"/>
                <a:gridCol w="1458172"/>
                <a:gridCol w="1348294"/>
              </a:tblGrid>
              <a:tr h="82869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Годовые назначения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Кассовое исполнение с начала года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endParaRPr lang="en-US" sz="16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3154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«Охрана окружающей среды и рациональное природопользование на 2014-2020 годы»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12,1</a:t>
                      </a:r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10,4</a:t>
                      </a:r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86,0</a:t>
                      </a:r>
                      <a:endParaRPr lang="ru-RU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5246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«Развитие культуры»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1750,0</a:t>
                      </a:r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1750,0</a:t>
                      </a:r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869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«Обеспечение качественными жилищно-коммунальными услугами населения Ленинского сельского поселения»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2416,8</a:t>
                      </a:r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1726,5</a:t>
                      </a:r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71,4</a:t>
                      </a:r>
                      <a:endParaRPr lang="ru-RU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7423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«Защита населения и территорий от чрезвычайных ситуаций, обеспечение пожарной безопасности и безопасности людей на водных объектах на 2014-2020 годы»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26,0</a:t>
                      </a:r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26,0</a:t>
                      </a:r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Хеда\Desktop\Актуально\снова ленинское\Солнце-жжет-как-крапи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C:\Users\оля\YandexDisk\Скриншоты\2017-12-01_23-31-3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696"/>
            <a:ext cx="9144001" cy="21336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4919008"/>
            <a:ext cx="83164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Администрация Ленинского сельского поселения</a:t>
            </a:r>
          </a:p>
          <a:p>
            <a:r>
              <a:rPr lang="ru-RU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Официальный сайт: </a:t>
            </a:r>
            <a:r>
              <a:rPr lang="fr-FR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http://</a:t>
            </a:r>
            <a:r>
              <a:rPr lang="ru-RU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ленинскоепоселение.рф/</a:t>
            </a:r>
          </a:p>
          <a:p>
            <a:r>
              <a:rPr lang="ru-RU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Телефон: 8 (86397) 3-19-48</a:t>
            </a:r>
          </a:p>
          <a:p>
            <a:r>
              <a:rPr lang="ru-RU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Адрес: 347460, Ростовская область, Зимовниковский район, х. Ленинский, ул. Мира, 38 а</a:t>
            </a:r>
          </a:p>
          <a:p>
            <a:r>
              <a:rPr lang="ru-RU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E-mail: </a:t>
            </a:r>
            <a:r>
              <a:rPr lang="ru-RU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hlinkClick r:id="rId4"/>
              </a:rPr>
              <a:t>sp13143@yandex.ru</a:t>
            </a:r>
            <a:endParaRPr lang="ru-RU" sz="2000" b="1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Хеда\Desktop\Актуально\снова ленинское\Солнце-жжет-как-крапи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55576" y="188640"/>
            <a:ext cx="7488832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alt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Уважаемые жители Ленинского сельского поселения!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844824"/>
            <a:ext cx="87129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      </a:t>
            </a:r>
            <a:r>
              <a:rPr lang="ru-RU" sz="2800" b="1" dirty="0" smtClean="0">
                <a:solidFill>
                  <a:srgbClr val="34411B"/>
                </a:solidFill>
              </a:rPr>
              <a:t>Представляем Вашему вниманию Отчет об исполнении  бюджета Ленинского сельского поселения Зимовниковского района за </a:t>
            </a:r>
            <a:r>
              <a:rPr lang="ru-RU" sz="2800" b="1" dirty="0" smtClean="0">
                <a:solidFill>
                  <a:srgbClr val="34411B"/>
                </a:solidFill>
              </a:rPr>
              <a:t>2021 </a:t>
            </a:r>
            <a:r>
              <a:rPr lang="ru-RU" sz="2800" b="1" dirty="0" smtClean="0">
                <a:solidFill>
                  <a:srgbClr val="34411B"/>
                </a:solidFill>
              </a:rPr>
              <a:t>год.</a:t>
            </a:r>
          </a:p>
          <a:p>
            <a:pPr algn="just"/>
            <a:r>
              <a:rPr lang="ru-RU" sz="2800" b="1" dirty="0" smtClean="0">
                <a:solidFill>
                  <a:srgbClr val="34411B"/>
                </a:solidFill>
              </a:rPr>
              <a:t>        Бюджет для граждан нацелен на получение обратной связи от жителей поселения, которых волнуют проблемы муниципальных финансов. Надеемся, что представление бюджета в понятной для жителей форме повысит уровень общественного участия граждан в бюджетном процессе.</a:t>
            </a:r>
            <a:endParaRPr lang="ru-RU" sz="2800" b="1" dirty="0">
              <a:solidFill>
                <a:srgbClr val="34411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Хеда\Desktop\Актуально\снова ленинское\Солнце-жжет-как-крапи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188640"/>
            <a:ext cx="8892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ОСНОВНЫЕ ПАРАМЕТРЫ ИСПОЛНЕНИЯ  БЮДЖЕТА ЛЕНИНСКОГО СЕЛЬСКОГО ПОСЕЛЕНИЯ ЗА </a:t>
            </a:r>
            <a:r>
              <a:rPr lang="ru-RU" sz="2800" b="1" dirty="0" smtClean="0">
                <a:solidFill>
                  <a:srgbClr val="FFC000"/>
                </a:solidFill>
              </a:rPr>
              <a:t>2021 </a:t>
            </a:r>
            <a:r>
              <a:rPr lang="ru-RU" sz="2800" b="1" dirty="0" smtClean="0">
                <a:solidFill>
                  <a:srgbClr val="FFC000"/>
                </a:solidFill>
              </a:rPr>
              <a:t>ГОД (ТЫС.РУБ.)</a:t>
            </a:r>
            <a:endParaRPr lang="ru-RU" sz="2800" b="1" dirty="0">
              <a:solidFill>
                <a:srgbClr val="FFC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11004"/>
              </p:ext>
            </p:extLst>
          </p:nvPr>
        </p:nvGraphicFramePr>
        <p:xfrm>
          <a:off x="1115616" y="1844824"/>
          <a:ext cx="7200800" cy="220740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76963"/>
                <a:gridCol w="1538035"/>
                <a:gridCol w="1383704"/>
                <a:gridCol w="1902098"/>
              </a:tblGrid>
              <a:tr h="83580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Показатель</a:t>
                      </a:r>
                      <a:endParaRPr lang="ru-RU" sz="2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План</a:t>
                      </a:r>
                      <a:endParaRPr lang="ru-RU" sz="2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Факт</a:t>
                      </a:r>
                      <a:endParaRPr lang="ru-RU" sz="2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Исполнение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(%)</a:t>
                      </a:r>
                      <a:endParaRPr lang="ru-RU" sz="2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2146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Доход</a:t>
                      </a:r>
                      <a:endParaRPr lang="ru-RU" sz="24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8039,1</a:t>
                      </a:r>
                      <a:endParaRPr lang="ru-RU" sz="20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11521,8</a:t>
                      </a:r>
                      <a:endParaRPr lang="ru-RU" sz="20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143,3</a:t>
                      </a:r>
                      <a:endParaRPr lang="ru-RU" sz="20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2146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Расход</a:t>
                      </a:r>
                      <a:endParaRPr lang="ru-RU" sz="24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10084,4</a:t>
                      </a:r>
                      <a:endParaRPr lang="ru-RU" sz="20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9330,8</a:t>
                      </a:r>
                      <a:endParaRPr lang="ru-RU" sz="20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92,5</a:t>
                      </a:r>
                      <a:endParaRPr lang="ru-RU" sz="20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2146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Профицит</a:t>
                      </a:r>
                      <a:endParaRPr lang="ru-RU" sz="24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-2045,3</a:t>
                      </a:r>
                      <a:endParaRPr lang="ru-RU" sz="20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2191,0</a:t>
                      </a:r>
                      <a:endParaRPr lang="ru-RU" sz="20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-</a:t>
                      </a:r>
                      <a:endParaRPr lang="ru-RU" sz="20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4" descr="http://zuzino.mos.ru/upload/medialibrary/d03/byudzhet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509120"/>
            <a:ext cx="4194984" cy="2065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Хеда\Desktop\Актуально\снова ленинское\Солнце-жжет-как-крапи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528" y="332656"/>
            <a:ext cx="83440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ИСПОЛНЕНИЕ БЮДЖЕТА ЛЕНИНСКОГО СЕЛЬСКОГО ПОСЕЛЕНИЯ ЗА </a:t>
            </a:r>
            <a:r>
              <a:rPr lang="ru-RU" sz="2800" b="1" dirty="0" smtClean="0">
                <a:solidFill>
                  <a:srgbClr val="FFC000"/>
                </a:solidFill>
              </a:rPr>
              <a:t>2021 </a:t>
            </a:r>
            <a:r>
              <a:rPr lang="ru-RU" sz="2800" b="1" dirty="0" smtClean="0">
                <a:solidFill>
                  <a:srgbClr val="FFC000"/>
                </a:solidFill>
              </a:rPr>
              <a:t>ГОД ПО ДОХОДАМ (ТЫС.РУБ.)</a:t>
            </a:r>
            <a:endParaRPr lang="ru-RU" sz="2800" b="1" dirty="0">
              <a:solidFill>
                <a:srgbClr val="FFC000"/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13097520"/>
              </p:ext>
            </p:extLst>
          </p:nvPr>
        </p:nvGraphicFramePr>
        <p:xfrm>
          <a:off x="467544" y="1916832"/>
          <a:ext cx="374441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764614072"/>
              </p:ext>
            </p:extLst>
          </p:nvPr>
        </p:nvGraphicFramePr>
        <p:xfrm>
          <a:off x="3635896" y="1916832"/>
          <a:ext cx="5508104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Хеда\Desktop\Актуально\снова ленинское\Солнце-жжет-как-крапи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033576"/>
              </p:ext>
            </p:extLst>
          </p:nvPr>
        </p:nvGraphicFramePr>
        <p:xfrm>
          <a:off x="323529" y="1412776"/>
          <a:ext cx="8640959" cy="347213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782560"/>
                <a:gridCol w="698159"/>
                <a:gridCol w="1008112"/>
                <a:gridCol w="1152128"/>
              </a:tblGrid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1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Поступило</a:t>
                      </a:r>
                      <a:endParaRPr lang="ru-RU" sz="11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Отклонения</a:t>
                      </a:r>
                      <a:endParaRPr lang="ru-RU" sz="11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</a:tr>
              <a:tr h="2639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  <a:endParaRPr lang="ru-RU" sz="11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5838,6</a:t>
                      </a:r>
                      <a:endParaRPr lang="ru-RU" sz="11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9321,3</a:t>
                      </a:r>
                      <a:endParaRPr lang="ru-RU" sz="11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3482,7</a:t>
                      </a:r>
                      <a:endParaRPr lang="ru-RU" sz="1100" b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</a:tr>
              <a:tr h="289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</a:t>
                      </a:r>
                      <a:r>
                        <a:rPr lang="ru-RU" sz="11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лиц</a:t>
                      </a:r>
                      <a:endParaRPr lang="ru-RU" sz="11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875,9</a:t>
                      </a:r>
                      <a:endParaRPr lang="ru-RU" sz="11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1192,2</a:t>
                      </a:r>
                      <a:endParaRPr lang="ru-RU" sz="11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316,3</a:t>
                      </a:r>
                      <a:endParaRPr lang="ru-RU" sz="11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</a:tr>
              <a:tr h="2295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</a:t>
                      </a:r>
                      <a:r>
                        <a:rPr lang="ru-RU" sz="11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</a:t>
                      </a:r>
                      <a:endParaRPr lang="ru-RU" sz="11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764,2</a:t>
                      </a:r>
                      <a:endParaRPr lang="ru-RU" sz="11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4390,0</a:t>
                      </a:r>
                      <a:endParaRPr lang="ru-RU" sz="11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3625,8</a:t>
                      </a:r>
                      <a:endParaRPr lang="ru-RU" sz="11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</a:tr>
              <a:tr h="2295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lang="ru-RU" sz="11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84,0</a:t>
                      </a:r>
                      <a:endParaRPr lang="ru-RU" sz="11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106,5</a:t>
                      </a:r>
                      <a:endParaRPr lang="ru-RU" sz="11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22,5</a:t>
                      </a:r>
                      <a:endParaRPr lang="ru-RU" sz="11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</a:tr>
              <a:tr h="2344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lang="ru-RU" sz="11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2968,1</a:t>
                      </a:r>
                      <a:endParaRPr lang="ru-RU" sz="11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2385,6</a:t>
                      </a:r>
                      <a:endParaRPr lang="ru-RU" sz="11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-582,5</a:t>
                      </a:r>
                      <a:endParaRPr lang="ru-RU" sz="11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</a:tr>
              <a:tr h="2295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lang="ru-RU" sz="11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7,0</a:t>
                      </a:r>
                      <a:endParaRPr lang="ru-RU" sz="11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11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-5,5</a:t>
                      </a:r>
                      <a:endParaRPr lang="ru-RU" sz="11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</a:tr>
              <a:tr h="5400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сдачи в аренду имущества, находящегося в государственной и муниципальной собственности доходы от использования имущества, находящегося в государственной и муниципальной собственности  </a:t>
                      </a:r>
                      <a:endParaRPr lang="ru-RU" sz="11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793,3</a:t>
                      </a:r>
                      <a:endParaRPr lang="ru-RU" sz="11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712,8</a:t>
                      </a:r>
                      <a:endParaRPr lang="ru-RU" sz="11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-80,5</a:t>
                      </a:r>
                      <a:endParaRPr lang="ru-RU" sz="11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</a:tr>
              <a:tr h="6030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 от продажи земельных участков, государственная собственность на которые не разграничена</a:t>
                      </a:r>
                      <a:r>
                        <a:rPr lang="ru-RU" sz="11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которые расположены в границах сельских поселений</a:t>
                      </a:r>
                      <a:endParaRPr lang="ru-RU" sz="11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340,6</a:t>
                      </a:r>
                      <a:endParaRPr lang="ru-RU" sz="11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521,6</a:t>
                      </a:r>
                      <a:endParaRPr lang="ru-RU" sz="11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181,0</a:t>
                      </a:r>
                      <a:endParaRPr lang="ru-RU" sz="11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</a:tr>
              <a:tr h="2430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Штрафы</a:t>
                      </a:r>
                      <a:endParaRPr lang="ru-RU" sz="11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5,5</a:t>
                      </a:r>
                      <a:endParaRPr lang="ru-RU" sz="1100" b="0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13,0</a:t>
                      </a:r>
                      <a:endParaRPr lang="ru-RU" sz="11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7,5</a:t>
                      </a:r>
                      <a:endParaRPr lang="ru-RU" sz="11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</a:tr>
              <a:tr h="2295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3528" y="5301208"/>
            <a:ext cx="85689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b="1" i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*</a:t>
            </a:r>
            <a:r>
              <a:rPr lang="ru-RU" sz="1700" b="1" i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Анализ исполнения собственных доходов бюджета поселения за </a:t>
            </a:r>
            <a:r>
              <a:rPr lang="ru-RU" sz="1700" b="1" i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2021 </a:t>
            </a:r>
            <a:r>
              <a:rPr lang="ru-RU" sz="1700" b="1" i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год свидетельствует  о том, что план по указанным доходам   выполнен   на  </a:t>
            </a:r>
            <a:r>
              <a:rPr lang="ru-RU" sz="1700" b="1" i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143,3%</a:t>
            </a:r>
            <a:endParaRPr lang="ru-RU" sz="1700" b="1" i="1" dirty="0">
              <a:solidFill>
                <a:schemeClr val="tx2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СТРУКТУРА И ОБЪЕМ НАЛОГОВЫХ И НЕНАЛОГОВЫХ ДОХОДОВ БЮДЖЕТА ЛЕНИНСКОГО СЕЛЬСКОГО ПОСЕЛЕНИЯ ЗА </a:t>
            </a:r>
            <a:r>
              <a:rPr lang="ru-RU" sz="2800" b="1" dirty="0" smtClean="0">
                <a:solidFill>
                  <a:srgbClr val="FFC000"/>
                </a:solidFill>
              </a:rPr>
              <a:t>2021 </a:t>
            </a:r>
            <a:r>
              <a:rPr lang="ru-RU" sz="2800" b="1" dirty="0" smtClean="0">
                <a:solidFill>
                  <a:srgbClr val="FFC000"/>
                </a:solidFill>
              </a:rPr>
              <a:t>ГОД (ТЫС.РУБ.)</a:t>
            </a:r>
            <a:endParaRPr lang="ru-RU" sz="2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Хеда\Desktop\Актуально\снова ленинское\Солнце-жжет-как-крапи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396552" y="0"/>
            <a:ext cx="100091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СТРУКТУРА И ОБЪЕМ БЕЗВОЗМЕЗДНЫХ ПОСТУПЛЕНИЙ (ТЫС.РУБ.)  </a:t>
            </a:r>
            <a:endParaRPr lang="ru-RU" sz="2800" b="1" dirty="0">
              <a:solidFill>
                <a:srgbClr val="FFC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297096"/>
              </p:ext>
            </p:extLst>
          </p:nvPr>
        </p:nvGraphicFramePr>
        <p:xfrm>
          <a:off x="395536" y="1124744"/>
          <a:ext cx="8352928" cy="413461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752528"/>
                <a:gridCol w="1008112"/>
                <a:gridCol w="1008112"/>
                <a:gridCol w="1584176"/>
              </a:tblGrid>
              <a:tr h="648072">
                <a:tc>
                  <a:txBody>
                    <a:bodyPr/>
                    <a:lstStyle/>
                    <a:p>
                      <a:pPr algn="l"/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+mj-lt"/>
                        </a:rPr>
                        <a:t>План</a:t>
                      </a:r>
                      <a:endParaRPr lang="ru-RU" sz="20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+mj-lt"/>
                        </a:rPr>
                        <a:t>Факт</a:t>
                      </a:r>
                      <a:endParaRPr lang="ru-RU" sz="20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+mj-lt"/>
                        </a:rPr>
                        <a:t>Исполнение(%)</a:t>
                      </a:r>
                      <a:endParaRPr lang="ru-RU" sz="20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443888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ВСЕГО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2200,5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2200,5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100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83264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Дотации на выравнивание уровня бюджетной обеспеченности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2104,2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2104,2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100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154493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Субвенции на осуществление полномочий по первичному воинскому учету  на территориях,  где отсутствуют военные комиссариаты 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96,1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96,1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100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13845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Субвенции на выполнение передаваемых полномочий субъектов РФ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0,2 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0,2 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100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20806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Прочие  межбюджетные трансферты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100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Хеда\Desktop\Актуально\снова ленинское\Солнце-жжет-как-крапи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188640"/>
            <a:ext cx="8064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ИСПОЛНЕНИЕ БЮДЖЕТА ЛЕНИНСКОГО СЕЛЬСКОГО ПОСЕЛЕНИЯ ЗА </a:t>
            </a:r>
            <a:r>
              <a:rPr lang="ru-RU" sz="2800" b="1" dirty="0" smtClean="0">
                <a:solidFill>
                  <a:srgbClr val="FFC000"/>
                </a:solidFill>
              </a:rPr>
              <a:t>2021 </a:t>
            </a:r>
            <a:r>
              <a:rPr lang="ru-RU" sz="2800" b="1" dirty="0" smtClean="0">
                <a:solidFill>
                  <a:srgbClr val="FFC000"/>
                </a:solidFill>
              </a:rPr>
              <a:t>ГОД ПО РАСХОДАМ (ТЫС.РУБ.)</a:t>
            </a:r>
            <a:endParaRPr lang="ru-RU" sz="2800" b="1" dirty="0">
              <a:solidFill>
                <a:srgbClr val="FFC000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022676757"/>
              </p:ext>
            </p:extLst>
          </p:nvPr>
        </p:nvGraphicFramePr>
        <p:xfrm>
          <a:off x="1403648" y="148478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Хеда\Desktop\Актуально\снова ленинское\Солнце-жжет-как-крапи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174800"/>
              </p:ext>
            </p:extLst>
          </p:nvPr>
        </p:nvGraphicFramePr>
        <p:xfrm>
          <a:off x="467544" y="1340768"/>
          <a:ext cx="8352927" cy="5247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0"/>
                <a:gridCol w="1008112"/>
                <a:gridCol w="984742"/>
                <a:gridCol w="1319513"/>
              </a:tblGrid>
              <a:tr h="61274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План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Факт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Исполнение(%)</a:t>
                      </a:r>
                      <a:endParaRPr lang="ru-RU" sz="1600" dirty="0"/>
                    </a:p>
                  </a:txBody>
                  <a:tcPr/>
                </a:tc>
              </a:tr>
              <a:tr h="350139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ВСЕГО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10084,4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9330,8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92,5</a:t>
                      </a:r>
                      <a:endParaRPr lang="ru-RU" sz="1600" b="1" dirty="0"/>
                    </a:p>
                  </a:txBody>
                  <a:tcPr/>
                </a:tc>
              </a:tr>
              <a:tr h="290304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Общегосударственные вопросы</a:t>
                      </a:r>
                      <a:r>
                        <a:rPr lang="ru-RU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5531,0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5475,6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99,0</a:t>
                      </a:r>
                      <a:endParaRPr lang="ru-RU" b="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Национальная оборона</a:t>
                      </a:r>
                      <a:endParaRPr lang="ru-RU" sz="1800" b="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96,1</a:t>
                      </a:r>
                      <a:endParaRPr lang="ru-RU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96,1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/>
                        <a:t>100</a:t>
                      </a:r>
                    </a:p>
                  </a:txBody>
                  <a:tcPr/>
                </a:tc>
              </a:tr>
              <a:tr h="652616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Защита населения и территории от ЧС, гражданская оборона 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30,1</a:t>
                      </a:r>
                      <a:endParaRPr lang="ru-RU" b="0" dirty="0" smtClean="0"/>
                    </a:p>
                    <a:p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28,4</a:t>
                      </a:r>
                      <a:endParaRPr lang="ru-RU" b="0" dirty="0" smtClean="0"/>
                    </a:p>
                    <a:p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/>
                        <a:t>94,4</a:t>
                      </a:r>
                      <a:endParaRPr lang="ru-RU" b="0" dirty="0" smtClean="0"/>
                    </a:p>
                    <a:p>
                      <a:endParaRPr lang="ru-RU" b="0" dirty="0"/>
                    </a:p>
                  </a:txBody>
                  <a:tcPr/>
                </a:tc>
              </a:tr>
              <a:tr h="596592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Другие вопросы в области национальной экономики 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28,1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28,1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100</a:t>
                      </a:r>
                      <a:endParaRPr lang="ru-RU" b="0" dirty="0"/>
                    </a:p>
                  </a:txBody>
                  <a:tcPr/>
                </a:tc>
              </a:tr>
              <a:tr h="277772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Охрана окружающей среды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0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0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100</a:t>
                      </a:r>
                      <a:endParaRPr lang="ru-RU" b="0" dirty="0"/>
                    </a:p>
                  </a:txBody>
                  <a:tcPr/>
                </a:tc>
              </a:tr>
              <a:tr h="350139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Благоустройство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2420,9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1726,5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71,3</a:t>
                      </a:r>
                      <a:endParaRPr lang="ru-RU" b="0" dirty="0"/>
                    </a:p>
                  </a:txBody>
                  <a:tcPr/>
                </a:tc>
              </a:tr>
              <a:tr h="350139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Образование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14,6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14,6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100</a:t>
                      </a:r>
                      <a:endParaRPr lang="ru-RU" b="0" dirty="0"/>
                    </a:p>
                  </a:txBody>
                  <a:tcPr/>
                </a:tc>
              </a:tr>
              <a:tr h="350139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Культура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1750,0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1750,0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100</a:t>
                      </a:r>
                      <a:endParaRPr lang="ru-RU" b="0" dirty="0"/>
                    </a:p>
                  </a:txBody>
                  <a:tcPr/>
                </a:tc>
              </a:tr>
              <a:tr h="350139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Социальная политика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133,0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133,0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100</a:t>
                      </a:r>
                      <a:endParaRPr lang="ru-RU" b="0" dirty="0"/>
                    </a:p>
                  </a:txBody>
                  <a:tcPr/>
                </a:tc>
              </a:tr>
              <a:tr h="350139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Физическая культура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5,0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5,0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100</a:t>
                      </a:r>
                      <a:endParaRPr lang="ru-RU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95536" y="188640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СТРУКТУРА И ОБЪЕМ РАСХОДОВ БЮДЖЕТА ЛЕНИНСКОГО СЕЛЬСКОГО ПОСЕЛЕНИЯ ЗА </a:t>
            </a:r>
            <a:r>
              <a:rPr lang="ru-RU" sz="2400" b="1" dirty="0" smtClean="0">
                <a:solidFill>
                  <a:srgbClr val="FFC000"/>
                </a:solidFill>
              </a:rPr>
              <a:t>2021 </a:t>
            </a:r>
            <a:r>
              <a:rPr lang="ru-RU" sz="2400" b="1" dirty="0" smtClean="0">
                <a:solidFill>
                  <a:srgbClr val="FFC000"/>
                </a:solidFill>
              </a:rPr>
              <a:t>(ТЫС.РУБ.)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Хеда\Desktop\Актуально\снова ленинское\Солнце-жжет-как-крапи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8126" y="0"/>
            <a:ext cx="90458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РАСХОДЫ БЮДЖЕТА ПОСЕЛЕНИЯ В РАМКАХ МУНИЦИПАЛЬНЫХ  ЦЕЛЕВЫХ ПРОГРАММ ЗА </a:t>
            </a:r>
            <a:r>
              <a:rPr lang="ru-RU" sz="2800" b="1" dirty="0" smtClean="0">
                <a:solidFill>
                  <a:srgbClr val="FFC000"/>
                </a:solidFill>
              </a:rPr>
              <a:t>2021 </a:t>
            </a:r>
            <a:r>
              <a:rPr lang="ru-RU" sz="2800" b="1" dirty="0" smtClean="0">
                <a:solidFill>
                  <a:srgbClr val="FFC000"/>
                </a:solidFill>
              </a:rPr>
              <a:t>ГОД (тыс. руб.)</a:t>
            </a:r>
            <a:endParaRPr lang="ru-RU" sz="2800" b="1" dirty="0">
              <a:solidFill>
                <a:srgbClr val="FFC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484762"/>
              </p:ext>
            </p:extLst>
          </p:nvPr>
        </p:nvGraphicFramePr>
        <p:xfrm>
          <a:off x="179512" y="1412776"/>
          <a:ext cx="8640960" cy="524471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589659"/>
                <a:gridCol w="1290842"/>
                <a:gridCol w="1434268"/>
                <a:gridCol w="1326191"/>
              </a:tblGrid>
              <a:tr h="75685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Годовые назначения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Кассовое исполнение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endParaRPr lang="en-US" sz="16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1056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ПО ПРОГРАММАМ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9429,5</a:t>
                      </a:r>
                      <a:endParaRPr lang="ru-RU" sz="14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8682,7</a:t>
                      </a:r>
                      <a:endParaRPr lang="ru-RU" sz="14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92,1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4789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«Управление муниципальными финансами и создание условий для эффективного управления муниципальными финансами»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5146,8</a:t>
                      </a:r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5096,1</a:t>
                      </a:r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99,0</a:t>
                      </a:r>
                      <a:endParaRPr lang="ru-RU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1825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«Обеспечение общественного порядка и противодействие преступности»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5,0</a:t>
                      </a:r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5,0</a:t>
                      </a:r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12593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«Энергосбережение и повышение энергетической эффективности на 2014-2020 годы»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4,0</a:t>
                      </a:r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174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«Развитие муниципальной службы и информационное общество»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35,6</a:t>
                      </a:r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35,6</a:t>
                      </a:r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86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«Развитие физической культуры и спорта»</a:t>
                      </a:r>
                    </a:p>
                    <a:p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400" b="0" i="0" u="none" strike="noStrike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400" b="0" i="0" u="none" strike="noStrike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  <a:p>
                      <a:pPr algn="ctr"/>
                      <a:endParaRPr lang="ru-RU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174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Управление муниципальным имуществом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28,1</a:t>
                      </a:r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28,1</a:t>
                      </a:r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3015</TotalTime>
  <Words>549</Words>
  <Application>Microsoft Office PowerPoint</Application>
  <PresentationFormat>Экран (4:3)</PresentationFormat>
  <Paragraphs>205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Бюджет для граждан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Семейка Соитовых!</dc:creator>
  <cp:lastModifiedBy>UserPC</cp:lastModifiedBy>
  <cp:revision>34</cp:revision>
  <dcterms:created xsi:type="dcterms:W3CDTF">2018-03-07T10:41:26Z</dcterms:created>
  <dcterms:modified xsi:type="dcterms:W3CDTF">2022-03-25T08:09:13Z</dcterms:modified>
</cp:coreProperties>
</file>